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1"/>
  </p:notesMasterIdLst>
  <p:sldIdLst>
    <p:sldId id="329" r:id="rId2"/>
    <p:sldId id="330" r:id="rId3"/>
    <p:sldId id="331" r:id="rId4"/>
    <p:sldId id="322" r:id="rId5"/>
    <p:sldId id="332" r:id="rId6"/>
    <p:sldId id="328" r:id="rId7"/>
    <p:sldId id="325" r:id="rId8"/>
    <p:sldId id="317" r:id="rId9"/>
    <p:sldId id="260" r:id="rId1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0994" autoAdjust="0"/>
  </p:normalViewPr>
  <p:slideViewPr>
    <p:cSldViewPr>
      <p:cViewPr varScale="1">
        <p:scale>
          <a:sx n="60" d="100"/>
          <a:sy n="60" d="100"/>
        </p:scale>
        <p:origin x="-2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pPr>
              <a:defRPr/>
            </a:pPr>
            <a:fld id="{F70215B6-5D5E-443E-8822-1625F778F2EF}" type="datetimeFigureOut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pPr>
              <a:defRPr/>
            </a:pPr>
            <a:fld id="{D241873C-4DB0-47B0-AFD7-C57759E00E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68612" name="Номер слайда 3"/>
          <p:cNvSpPr txBox="1">
            <a:spLocks noGrp="1"/>
          </p:cNvSpPr>
          <p:nvPr/>
        </p:nvSpPr>
        <p:spPr bwMode="auto">
          <a:xfrm>
            <a:off x="3673475" y="8620125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5" tIns="45748" rIns="91505" bIns="45748" anchor="b"/>
          <a:lstStyle/>
          <a:p>
            <a:pPr algn="r" defTabSz="912813">
              <a:spcBef>
                <a:spcPct val="0"/>
              </a:spcBef>
              <a:buClrTx/>
              <a:buFontTx/>
              <a:buNone/>
            </a:pPr>
            <a:fld id="{F283F8DE-38D0-4265-BA48-AF08C43FAB03}" type="slidenum">
              <a:rPr lang="ru-RU" sz="1100" b="0">
                <a:solidFill>
                  <a:srgbClr val="C0504D"/>
                </a:solidFill>
                <a:latin typeface="Calibri" pitchFamily="34" charset="0"/>
              </a:rPr>
              <a:pPr algn="r" defTabSz="912813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ru-RU" sz="1100" b="0">
              <a:solidFill>
                <a:srgbClr val="C0504D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  <a:buClrTx/>
              <a:buFontTx/>
              <a:buNone/>
              <a:defRPr/>
            </a:pPr>
            <a:endParaRPr lang="ru-RU" sz="1800" b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971571-B726-469C-B486-A6F6311B0447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96649-A17F-47C8-AE87-FD3AD78F4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0B81F-F6A3-40DD-9FFA-B6ABDB5D1CA8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28355-019F-4CDC-BA2C-1C69597D8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1BC57-E68D-4211-9B2F-835F5E30350B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756E5-79AB-40C2-813D-24E0CC4F9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2338C-0068-40CF-AEDF-0C1C95B77CDB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0C778-EB4D-4E01-A44A-AD63344B0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B40B0-8C73-4013-9653-C9ED1F448DA5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9F25A-367C-42BA-BD7B-8EF0D5838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CECDE-D103-4E68-B503-36E5E202413A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CD1FB-75B1-4136-8660-C50E76211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BB5A2-DC30-49BB-9FDD-F5ACB8BA1F60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8C376-EC3F-420E-92EA-A22FBA9F9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D4878-33D7-42FC-A9C4-5FA2E57A6387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F319A-1C30-4E55-B12D-C8AD74094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632C0-4746-477F-89E4-7C7A356BE5C9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AC23A-A7D6-4E9E-A2E6-A00DFFCCC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32F01-0C33-4ADA-8EA2-B1B0EAE2B46E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42580-724B-448E-A68C-4B6A3BB2F9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1A3DD-2E70-4547-BDF5-DAB78AFDF0A1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FCBB5-6427-4D41-80DE-6AD0A61181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  <a:buClrTx/>
              <a:buFontTx/>
              <a:buNone/>
              <a:defRPr/>
            </a:pPr>
            <a:endParaRPr lang="ru-RU" sz="1800" b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  <a:buClrTx/>
              <a:buFontTx/>
              <a:buNone/>
              <a:defRPr/>
            </a:pPr>
            <a:endParaRPr lang="ru-RU" sz="1800" b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 b="0" smtClean="0"/>
            </a:lvl1pPr>
          </a:lstStyle>
          <a:p>
            <a:pPr>
              <a:defRPr/>
            </a:pPr>
            <a:fld id="{06E41FBE-CC0C-4357-AEAB-8CAA63DC5E29}" type="datetime1">
              <a:rPr lang="ru-RU"/>
              <a:pPr>
                <a:defRPr/>
              </a:pPr>
              <a:t>26.10.2016</a:t>
            </a:fld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endParaRPr lang="ru-RU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 b="0"/>
            </a:lvl1pPr>
          </a:lstStyle>
          <a:p>
            <a:pPr>
              <a:defRPr/>
            </a:pPr>
            <a:fld id="{0A3DAC8A-F581-4652-B3AE-D7E910C94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d/Coat_of_Arms_of_Tatarsta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71655F1-4483-4D8D-9C52-15963084CF56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8397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F246CD37-D0E1-46D3-A264-1D73F7C732C3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sz="1200" b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2357430"/>
            <a:ext cx="7929618" cy="3857652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ru-RU" sz="4000" b="1" dirty="0" smtClean="0"/>
              <a:t>Реализация энергосервисных договоров в бюджетной </a:t>
            </a:r>
            <a:r>
              <a:rPr lang="ru-RU" sz="4000" b="1" dirty="0" smtClean="0"/>
              <a:t>сфере</a:t>
            </a:r>
          </a:p>
          <a:p>
            <a:pPr algn="ctr">
              <a:lnSpc>
                <a:spcPct val="90000"/>
              </a:lnSpc>
              <a:buNone/>
            </a:pPr>
            <a:endParaRPr lang="ru-RU" sz="2800" b="1" dirty="0" smtClean="0"/>
          </a:p>
          <a:p>
            <a:pPr algn="ctr">
              <a:lnSpc>
                <a:spcPct val="9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Шафигуллин Рустэм Ахатович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нач. отд. ГАУ «ЦЭТ РТ при КМ РТ» </a:t>
            </a:r>
          </a:p>
          <a:p>
            <a:pPr algn="ctr">
              <a:lnSpc>
                <a:spcPct val="90000"/>
              </a:lnSpc>
              <a:buNone/>
            </a:pPr>
            <a:endParaRPr lang="ru-RU" sz="4000" b="1" dirty="0" smtClean="0"/>
          </a:p>
        </p:txBody>
      </p:sp>
      <p:grpSp>
        <p:nvGrpSpPr>
          <p:cNvPr id="2" name="Группа 10"/>
          <p:cNvGrpSpPr>
            <a:grpSpLocks noGrp="1"/>
          </p:cNvGrpSpPr>
          <p:nvPr/>
        </p:nvGrpSpPr>
        <p:grpSpPr bwMode="auto">
          <a:xfrm>
            <a:off x="395288" y="260350"/>
            <a:ext cx="1404937" cy="1035050"/>
            <a:chOff x="666750" y="4437112"/>
            <a:chExt cx="2479988" cy="1754138"/>
          </a:xfrm>
        </p:grpSpPr>
        <p:pic>
          <p:nvPicPr>
            <p:cNvPr id="83973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3974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1331913" y="404813"/>
            <a:ext cx="748823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1331913" y="333375"/>
            <a:ext cx="78120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Arial" charset="0"/>
              </a:rPr>
            </a:br>
            <a:r>
              <a:rPr lang="ru-RU" sz="2200" dirty="0">
                <a:solidFill>
                  <a:schemeClr val="tx2"/>
                </a:solidFill>
              </a:rPr>
              <a:t>ГАУ «Центр энергосберегающих технологий </a:t>
            </a:r>
            <a:br>
              <a:rPr lang="ru-RU" sz="2200" dirty="0">
                <a:solidFill>
                  <a:schemeClr val="tx2"/>
                </a:solidFill>
              </a:rPr>
            </a:br>
            <a:r>
              <a:rPr lang="ru-RU" sz="2200" dirty="0">
                <a:solidFill>
                  <a:schemeClr val="tx2"/>
                </a:solidFill>
              </a:rPr>
              <a:t>Республики Татарстан при Кабинете Министров Республики Татарстан»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F650EB6-7712-4D30-AF59-6F5EA632E331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27649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907CE4C1-83C2-4EFF-A8F3-3775EC84179A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sz="1200" b="0"/>
          </a:p>
        </p:txBody>
      </p:sp>
      <p:grpSp>
        <p:nvGrpSpPr>
          <p:cNvPr id="2" name="Группа 10"/>
          <p:cNvGrpSpPr>
            <a:grpSpLocks noGrp="1"/>
          </p:cNvGrpSpPr>
          <p:nvPr>
            <p:ph type="title"/>
          </p:nvPr>
        </p:nvGrpSpPr>
        <p:grpSpPr bwMode="auto">
          <a:xfrm>
            <a:off x="395288" y="476250"/>
            <a:ext cx="1404937" cy="1035050"/>
            <a:chOff x="666750" y="4437112"/>
            <a:chExt cx="2479988" cy="1754138"/>
          </a:xfrm>
        </p:grpSpPr>
        <p:pic>
          <p:nvPicPr>
            <p:cNvPr id="27652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53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331913" y="285728"/>
            <a:ext cx="7812087" cy="1198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Arial" charset="0"/>
              </a:rPr>
            </a:br>
            <a:r>
              <a:rPr lang="ru-RU" sz="2400" dirty="0" smtClean="0"/>
              <a:t> Мониторинг актуализации и исполнения муниципальных программы энергосбережения Республики Татарстан</a:t>
            </a:r>
            <a:endParaRPr lang="ru-RU" sz="2200" dirty="0">
              <a:solidFill>
                <a:schemeClr val="tx2"/>
              </a:solidFill>
            </a:endParaRPr>
          </a:p>
        </p:txBody>
      </p:sp>
      <p:pic>
        <p:nvPicPr>
          <p:cNvPr id="12" name="Picture 17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12000"/>
          </a:blip>
          <a:srcRect l="7832" t="5841" r="5486" b="2322"/>
          <a:stretch>
            <a:fillRect/>
          </a:stretch>
        </p:blipFill>
        <p:spPr bwMode="auto">
          <a:xfrm>
            <a:off x="0" y="1643050"/>
            <a:ext cx="928690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F650EB6-7712-4D30-AF59-6F5EA632E331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7649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907CE4C1-83C2-4EFF-A8F3-3775EC84179A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sz="1200" b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001156" cy="4267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algn="ctr" eaLnBrk="1" hangingPunct="1">
              <a:buNone/>
              <a:defRPr/>
            </a:pPr>
            <a:r>
              <a:rPr lang="ru-RU" sz="4000" b="1" dirty="0" smtClean="0"/>
              <a:t>Методические рекомендации по разработке и актуализации муниципальных программ в области энергосбережения</a:t>
            </a:r>
            <a:endPara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Группа 10"/>
          <p:cNvGrpSpPr>
            <a:grpSpLocks noGrp="1"/>
          </p:cNvGrpSpPr>
          <p:nvPr>
            <p:ph type="title"/>
          </p:nvPr>
        </p:nvGrpSpPr>
        <p:grpSpPr bwMode="auto">
          <a:xfrm>
            <a:off x="395288" y="476250"/>
            <a:ext cx="1404937" cy="1035050"/>
            <a:chOff x="666750" y="4437112"/>
            <a:chExt cx="2479988" cy="1754138"/>
          </a:xfrm>
        </p:grpSpPr>
        <p:pic>
          <p:nvPicPr>
            <p:cNvPr id="27652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53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331913" y="476250"/>
            <a:ext cx="78120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>
                <a:solidFill>
                  <a:schemeClr val="tx2"/>
                </a:solidFill>
                <a:latin typeface="Arial" charset="0"/>
              </a:rPr>
            </a:br>
            <a:r>
              <a:rPr lang="ru-RU" sz="2200">
                <a:solidFill>
                  <a:schemeClr val="tx2"/>
                </a:solidFill>
              </a:rPr>
              <a:t>ГАУ «Центр энергосберегающих технологий </a:t>
            </a:r>
            <a:br>
              <a:rPr lang="ru-RU" sz="2200">
                <a:solidFill>
                  <a:schemeClr val="tx2"/>
                </a:solidFill>
              </a:rPr>
            </a:br>
            <a:r>
              <a:rPr lang="ru-RU" sz="2200">
                <a:solidFill>
                  <a:schemeClr val="tx2"/>
                </a:solidFill>
              </a:rPr>
              <a:t>Республики Татарстан при Кабинете Министров Республики Татарстан»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AF6354DB-740E-4A5A-8844-71DC4E96855E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62466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5AF1CDE8-1492-478C-8BC3-21D7EB670698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sz="1200" b="0"/>
          </a:p>
        </p:txBody>
      </p:sp>
      <p:graphicFrame>
        <p:nvGraphicFramePr>
          <p:cNvPr id="62688" name="Group 224"/>
          <p:cNvGraphicFramePr>
            <a:graphicFrameLocks noGrp="1"/>
          </p:cNvGraphicFramePr>
          <p:nvPr/>
        </p:nvGraphicFramePr>
        <p:xfrm>
          <a:off x="539750" y="1844675"/>
          <a:ext cx="8208963" cy="4176713"/>
        </p:xfrm>
        <a:graphic>
          <a:graphicData uri="http://schemas.openxmlformats.org/drawingml/2006/table">
            <a:tbl>
              <a:tblPr/>
              <a:tblGrid>
                <a:gridCol w="4319588"/>
                <a:gridCol w="1889125"/>
                <a:gridCol w="2000250"/>
              </a:tblGrid>
              <a:tr h="1069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Единица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измерения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платежей за потребляемые энергоресурсы 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год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492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4926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Экономия бюджетных средств на оплату энергоресурсов 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20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год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600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684" name="Text Box 220"/>
          <p:cNvSpPr txBox="1">
            <a:spLocks noChangeArrowheads="1"/>
          </p:cNvSpPr>
          <p:nvPr/>
        </p:nvSpPr>
        <p:spPr bwMode="auto">
          <a:xfrm>
            <a:off x="323850" y="260350"/>
            <a:ext cx="8696325" cy="1230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200"/>
              <a:t>Потенциал энергосбережения </a:t>
            </a:r>
          </a:p>
          <a:p>
            <a:r>
              <a:rPr lang="ru-RU" sz="2200"/>
              <a:t>в государственных и муниципальных учреждениях </a:t>
            </a:r>
          </a:p>
          <a:p>
            <a:r>
              <a:rPr lang="ru-RU" sz="2200"/>
              <a:t>Республики Татарстан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71655F1-4483-4D8D-9C52-15963084CF56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8397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F246CD37-D0E1-46D3-A264-1D73F7C732C3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sz="1200" b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9144000" cy="36004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/>
              <a:t>Энергосервис – важнейший </a:t>
            </a:r>
            <a:br>
              <a:rPr lang="ru-RU" sz="4000" b="1" dirty="0" smtClean="0"/>
            </a:br>
            <a:r>
              <a:rPr lang="ru-RU" sz="4000" b="1" dirty="0" smtClean="0"/>
              <a:t> инновационный инструмент внебюджетного финансирования энергосбережения в бюджетной сфере</a:t>
            </a:r>
          </a:p>
        </p:txBody>
      </p:sp>
      <p:grpSp>
        <p:nvGrpSpPr>
          <p:cNvPr id="2" name="Группа 10"/>
          <p:cNvGrpSpPr>
            <a:grpSpLocks noGrp="1"/>
          </p:cNvGrpSpPr>
          <p:nvPr/>
        </p:nvGrpSpPr>
        <p:grpSpPr bwMode="auto">
          <a:xfrm>
            <a:off x="395288" y="260350"/>
            <a:ext cx="1404937" cy="1035050"/>
            <a:chOff x="666750" y="4437112"/>
            <a:chExt cx="2479988" cy="1754138"/>
          </a:xfrm>
        </p:grpSpPr>
        <p:pic>
          <p:nvPicPr>
            <p:cNvPr id="83973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3974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1331913" y="404813"/>
            <a:ext cx="748823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1331913" y="333375"/>
            <a:ext cx="78120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>
                <a:solidFill>
                  <a:schemeClr val="tx2"/>
                </a:solidFill>
                <a:latin typeface="Arial" charset="0"/>
              </a:rPr>
            </a:br>
            <a:r>
              <a:rPr lang="ru-RU" sz="2200">
                <a:solidFill>
                  <a:schemeClr val="tx2"/>
                </a:solidFill>
              </a:rPr>
              <a:t>ГАУ «Центр энергосберегающих технологий </a:t>
            </a:r>
            <a:br>
              <a:rPr lang="ru-RU" sz="2200">
                <a:solidFill>
                  <a:schemeClr val="tx2"/>
                </a:solidFill>
              </a:rPr>
            </a:br>
            <a:r>
              <a:rPr lang="ru-RU" sz="2200">
                <a:solidFill>
                  <a:schemeClr val="tx2"/>
                </a:solidFill>
              </a:rPr>
              <a:t>Республики Татарстан при Кабинете Министров Республики Татарстан»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F121232-0D0F-4522-A5C8-E936C5DEF018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80898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58A776A1-81F2-4E5C-A9DC-CC174561939E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ru-RU" sz="1200" b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133600"/>
            <a:ext cx="8424863" cy="36718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b="1" dirty="0" smtClean="0"/>
              <a:t>Постановление Кабинета Министров Республики Татарстан </a:t>
            </a:r>
          </a:p>
          <a:p>
            <a:pPr algn="ctr">
              <a:buNone/>
            </a:pPr>
            <a:r>
              <a:rPr lang="ru-RU" sz="2800" b="1" dirty="0" smtClean="0"/>
              <a:t>«О реализации энергосберегающих мероприятий в государственных учреждениях Республики Татарстан через механизм энергосервисного договора (контакта)</a:t>
            </a:r>
            <a:endParaRPr lang="ru-RU" sz="2800" dirty="0" smtClean="0"/>
          </a:p>
        </p:txBody>
      </p:sp>
      <p:grpSp>
        <p:nvGrpSpPr>
          <p:cNvPr id="80900" name="Группа 10"/>
          <p:cNvGrpSpPr>
            <a:grpSpLocks noGrp="1"/>
          </p:cNvGrpSpPr>
          <p:nvPr/>
        </p:nvGrpSpPr>
        <p:grpSpPr bwMode="auto">
          <a:xfrm>
            <a:off x="395288" y="260350"/>
            <a:ext cx="1404937" cy="1035050"/>
            <a:chOff x="666750" y="4437112"/>
            <a:chExt cx="2479988" cy="1754138"/>
          </a:xfrm>
        </p:grpSpPr>
        <p:pic>
          <p:nvPicPr>
            <p:cNvPr id="80901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0902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1331913" y="404813"/>
            <a:ext cx="748823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3929058" y="5429264"/>
            <a:ext cx="178766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0" dirty="0" smtClean="0"/>
              <a:t>(проект)</a:t>
            </a:r>
            <a:endParaRPr lang="ru-RU" sz="2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83A4925-2F2E-4ED8-B706-14A286CED1D7}" type="slidenum">
              <a:rPr lang="ru-RU"/>
              <a:pPr>
                <a:defRPr/>
              </a:pPr>
              <a:t>7</a:t>
            </a:fld>
            <a:endParaRPr lang="ru-RU"/>
          </a:p>
        </p:txBody>
      </p:sp>
      <p:cxnSp>
        <p:nvCxnSpPr>
          <p:cNvPr id="67587" name="Прямая соединительная линия 44"/>
          <p:cNvCxnSpPr>
            <a:cxnSpLocks noChangeShapeType="1"/>
          </p:cNvCxnSpPr>
          <p:nvPr/>
        </p:nvCxnSpPr>
        <p:spPr bwMode="auto">
          <a:xfrm rot="5400000" flipH="1" flipV="1">
            <a:off x="6651636" y="3884592"/>
            <a:ext cx="4519626" cy="36542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67588" name="Прямая соединительная линия 50"/>
          <p:cNvCxnSpPr>
            <a:cxnSpLocks noChangeShapeType="1"/>
          </p:cNvCxnSpPr>
          <p:nvPr/>
        </p:nvCxnSpPr>
        <p:spPr bwMode="auto">
          <a:xfrm rot="16200000" flipV="1">
            <a:off x="-2120131" y="3880669"/>
            <a:ext cx="4657744" cy="11082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67589" name="Прямая соединительная линия 42"/>
          <p:cNvCxnSpPr>
            <a:cxnSpLocks noChangeShapeType="1"/>
          </p:cNvCxnSpPr>
          <p:nvPr/>
        </p:nvCxnSpPr>
        <p:spPr bwMode="auto">
          <a:xfrm rot="5400000" flipH="1" flipV="1">
            <a:off x="414324" y="4000504"/>
            <a:ext cx="4586302" cy="14270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cxnSp>
        <p:nvCxnSpPr>
          <p:cNvPr id="67590" name="Прямая соединительная линия 43"/>
          <p:cNvCxnSpPr>
            <a:cxnSpLocks noChangeShapeType="1"/>
          </p:cNvCxnSpPr>
          <p:nvPr/>
        </p:nvCxnSpPr>
        <p:spPr bwMode="auto">
          <a:xfrm rot="16200000" flipV="1">
            <a:off x="3463923" y="3894135"/>
            <a:ext cx="4511690" cy="9519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lgDash"/>
            <a:round/>
            <a:headEnd/>
            <a:tailEnd/>
          </a:ln>
        </p:spPr>
      </p:cxn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55650" y="333375"/>
            <a:ext cx="7993063" cy="10080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wrap="none" lIns="35997" tIns="35997" rIns="35997" bIns="35997" anchor="ctr"/>
          <a:lstStyle/>
          <a:p>
            <a:pPr marL="273050" indent="-273050">
              <a:spcBef>
                <a:spcPct val="0"/>
              </a:spcBef>
              <a:buClrTx/>
              <a:buFontTx/>
              <a:buNone/>
            </a:pPr>
            <a:r>
              <a:rPr 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Схема массовой подготовки и тиражирования </a:t>
            </a:r>
          </a:p>
          <a:p>
            <a:pPr marL="273050" indent="-273050">
              <a:spcBef>
                <a:spcPct val="0"/>
              </a:spcBef>
              <a:buClrTx/>
              <a:buFontTx/>
              <a:buNone/>
            </a:pPr>
            <a:r>
              <a:rPr 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энергосервисных проектов в государственных </a:t>
            </a:r>
          </a:p>
          <a:p>
            <a:pPr marL="273050" indent="-273050">
              <a:spcBef>
                <a:spcPct val="0"/>
              </a:spcBef>
              <a:buClrTx/>
              <a:buFontTx/>
              <a:buNone/>
            </a:pPr>
            <a:r>
              <a:rPr 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учреждениях Республики Татарстан 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5" name="AutoShape 12"/>
          <p:cNvGrpSpPr>
            <a:grpSpLocks/>
          </p:cNvGrpSpPr>
          <p:nvPr/>
        </p:nvGrpSpPr>
        <p:grpSpPr bwMode="auto">
          <a:xfrm>
            <a:off x="5500694" y="1785926"/>
            <a:ext cx="3494118" cy="2881312"/>
            <a:chOff x="1743" y="876"/>
            <a:chExt cx="1306" cy="691"/>
          </a:xfrm>
        </p:grpSpPr>
        <p:pic>
          <p:nvPicPr>
            <p:cNvPr id="67597" name="AutoShape 12"/>
            <p:cNvPicPr>
              <a:picLocks noChangeArrowheads="1"/>
            </p:cNvPicPr>
            <p:nvPr/>
          </p:nvPicPr>
          <p:blipFill>
            <a:blip r:embed="rId3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1743" y="876"/>
              <a:ext cx="1306" cy="691"/>
            </a:xfrm>
            <a:prstGeom prst="rect">
              <a:avLst/>
            </a:prstGeom>
            <a:noFill/>
          </p:spPr>
        </p:pic>
        <p:sp>
          <p:nvSpPr>
            <p:cNvPr id="67598" name="Text Box 14"/>
            <p:cNvSpPr txBox="1">
              <a:spLocks noChangeArrowheads="1"/>
            </p:cNvSpPr>
            <p:nvPr/>
          </p:nvSpPr>
          <p:spPr bwMode="auto">
            <a:xfrm>
              <a:off x="1945" y="900"/>
              <a:ext cx="906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7710" tIns="37710" rIns="37710" bIns="37710" anchor="ctr"/>
            <a:lstStyle/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Структурирование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 проектов,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заключение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энергосервисных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договоров.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Сопровождение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реализации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проектов и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контроль за ходом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их исполнения</a:t>
              </a:r>
              <a:endParaRPr lang="en-US"/>
            </a:p>
          </p:txBody>
        </p:sp>
      </p:grpSp>
      <p:grpSp>
        <p:nvGrpSpPr>
          <p:cNvPr id="16" name="AutoShape 12"/>
          <p:cNvGrpSpPr>
            <a:grpSpLocks/>
          </p:cNvGrpSpPr>
          <p:nvPr/>
        </p:nvGrpSpPr>
        <p:grpSpPr bwMode="auto">
          <a:xfrm>
            <a:off x="142844" y="3143248"/>
            <a:ext cx="2519362" cy="2370143"/>
            <a:chOff x="323" y="876"/>
            <a:chExt cx="1493" cy="691"/>
          </a:xfrm>
        </p:grpSpPr>
        <p:pic>
          <p:nvPicPr>
            <p:cNvPr id="67600" name="AutoShape 12"/>
            <p:cNvPicPr>
              <a:picLocks noChangeArrowheads="1"/>
            </p:cNvPicPr>
            <p:nvPr/>
          </p:nvPicPr>
          <p:blipFill>
            <a:blip r:embed="rId4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323" y="876"/>
              <a:ext cx="1493" cy="691"/>
            </a:xfrm>
            <a:prstGeom prst="rect">
              <a:avLst/>
            </a:prstGeom>
            <a:noFill/>
          </p:spPr>
        </p:pic>
        <p:sp>
          <p:nvSpPr>
            <p:cNvPr id="67601" name="Text Box 17"/>
            <p:cNvSpPr txBox="1">
              <a:spLocks noChangeArrowheads="1"/>
            </p:cNvSpPr>
            <p:nvPr/>
          </p:nvSpPr>
          <p:spPr bwMode="auto">
            <a:xfrm>
              <a:off x="577" y="897"/>
              <a:ext cx="1109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7710" tIns="37710" rIns="37710" bIns="37710" anchor="ctr"/>
            <a:lstStyle/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 dirty="0"/>
                <a:t>Сбор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 dirty="0"/>
                <a:t>и укрупненный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 dirty="0"/>
                <a:t>анализ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 dirty="0"/>
                <a:t>исходных </a:t>
              </a:r>
            </a:p>
            <a:p>
              <a:pPr eaLnBrk="0" hangingPunct="0">
                <a:spcBef>
                  <a:spcPct val="0"/>
                </a:spcBef>
                <a:buClrTx/>
                <a:buFontTx/>
                <a:buNone/>
              </a:pPr>
              <a:r>
                <a:rPr lang="ru-RU" sz="1600" dirty="0"/>
                <a:t>данных</a:t>
              </a:r>
              <a:endParaRPr lang="ru-RU" dirty="0"/>
            </a:p>
          </p:txBody>
        </p:sp>
      </p:grpSp>
      <p:sp>
        <p:nvSpPr>
          <p:cNvPr id="22" name="Oval 15"/>
          <p:cNvSpPr/>
          <p:nvPr/>
        </p:nvSpPr>
        <p:spPr bwMode="auto">
          <a:xfrm>
            <a:off x="357158" y="5214950"/>
            <a:ext cx="399638" cy="428629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1600" b="0" dirty="0">
                <a:solidFill>
                  <a:schemeClr val="tx1"/>
                </a:solidFill>
                <a:latin typeface="Calibri" pitchFamily="34" charset="0"/>
              </a:rPr>
              <a:t>1</a:t>
            </a:r>
          </a:p>
        </p:txBody>
      </p:sp>
      <p:grpSp>
        <p:nvGrpSpPr>
          <p:cNvPr id="26" name="AutoShape 12"/>
          <p:cNvGrpSpPr>
            <a:grpSpLocks/>
          </p:cNvGrpSpPr>
          <p:nvPr/>
        </p:nvGrpSpPr>
        <p:grpSpPr bwMode="auto">
          <a:xfrm>
            <a:off x="2627313" y="2636838"/>
            <a:ext cx="3097212" cy="2447925"/>
            <a:chOff x="553" y="2070"/>
            <a:chExt cx="1475" cy="695"/>
          </a:xfrm>
        </p:grpSpPr>
        <p:pic>
          <p:nvPicPr>
            <p:cNvPr id="67612" name="AutoShape 12"/>
            <p:cNvPicPr>
              <a:picLocks noChangeArrowheads="1"/>
            </p:cNvPicPr>
            <p:nvPr/>
          </p:nvPicPr>
          <p:blipFill>
            <a:blip r:embed="rId5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553" y="2070"/>
              <a:ext cx="1475" cy="695"/>
            </a:xfrm>
            <a:prstGeom prst="rect">
              <a:avLst/>
            </a:prstGeom>
            <a:noFill/>
          </p:spPr>
        </p:pic>
        <p:sp>
          <p:nvSpPr>
            <p:cNvPr id="67613" name="Text Box 29"/>
            <p:cNvSpPr txBox="1">
              <a:spLocks noChangeArrowheads="1"/>
            </p:cNvSpPr>
            <p:nvPr/>
          </p:nvSpPr>
          <p:spPr bwMode="auto">
            <a:xfrm>
              <a:off x="751" y="2117"/>
              <a:ext cx="1085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7710" tIns="37710" rIns="37710" bIns="37710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Детальная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проработка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отобранных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на первом этапе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приоритетных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направлений и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sz="1600"/>
                <a:t>объектов</a:t>
              </a:r>
              <a:endParaRPr lang="en-US"/>
            </a:p>
          </p:txBody>
        </p:sp>
      </p:grpSp>
      <p:sp>
        <p:nvSpPr>
          <p:cNvPr id="27" name="Oval 15"/>
          <p:cNvSpPr/>
          <p:nvPr/>
        </p:nvSpPr>
        <p:spPr bwMode="auto">
          <a:xfrm>
            <a:off x="5931036" y="4328207"/>
            <a:ext cx="365538" cy="396001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1600" b="0">
                <a:solidFill>
                  <a:schemeClr val="tx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" name="Oval 15"/>
          <p:cNvSpPr/>
          <p:nvPr/>
        </p:nvSpPr>
        <p:spPr bwMode="auto">
          <a:xfrm>
            <a:off x="3053090" y="4757618"/>
            <a:ext cx="377445" cy="398515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34" tIns="45718" rIns="91434" bIns="45718" anchor="ctr"/>
          <a:lstStyle/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1600" b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B867EDF-0790-4D64-94EA-BB59F07B68D3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56322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B64C8342-B48B-4768-BF71-5CB5EB3B49BF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ru-RU" sz="1200" b="0"/>
          </a:p>
        </p:txBody>
      </p:sp>
      <p:grpSp>
        <p:nvGrpSpPr>
          <p:cNvPr id="56324" name="Группа 10"/>
          <p:cNvGrpSpPr>
            <a:grpSpLocks noGrp="1"/>
          </p:cNvGrpSpPr>
          <p:nvPr/>
        </p:nvGrpSpPr>
        <p:grpSpPr bwMode="auto">
          <a:xfrm>
            <a:off x="395288" y="260350"/>
            <a:ext cx="1404937" cy="1035050"/>
            <a:chOff x="666750" y="4437112"/>
            <a:chExt cx="2479988" cy="1754138"/>
          </a:xfrm>
        </p:grpSpPr>
        <p:pic>
          <p:nvPicPr>
            <p:cNvPr id="56325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326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1331913" y="476250"/>
            <a:ext cx="78120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>
                <a:solidFill>
                  <a:schemeClr val="tx2"/>
                </a:solidFill>
                <a:latin typeface="Arial" charset="0"/>
              </a:rPr>
            </a:br>
            <a:r>
              <a:rPr lang="ru-RU" sz="2200">
                <a:solidFill>
                  <a:schemeClr val="tx2"/>
                </a:solidFill>
              </a:rPr>
              <a:t>ГАУ «Центр энергосберегающих технологий </a:t>
            </a:r>
            <a:br>
              <a:rPr lang="ru-RU" sz="2200">
                <a:solidFill>
                  <a:schemeClr val="tx2"/>
                </a:solidFill>
              </a:rPr>
            </a:br>
            <a:r>
              <a:rPr lang="ru-RU" sz="2200">
                <a:solidFill>
                  <a:schemeClr val="tx2"/>
                </a:solidFill>
              </a:rPr>
              <a:t>Республики Татарстан при Кабинете Министров Республики Татарстан»</a:t>
            </a:r>
          </a:p>
        </p:txBody>
      </p:sp>
      <p:pic>
        <p:nvPicPr>
          <p:cNvPr id="56328" name="Picture 4" descr="IMG_19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3850" y="1700213"/>
            <a:ext cx="44640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9" name="Text Box 7"/>
          <p:cNvSpPr txBox="1">
            <a:spLocks noChangeArrowheads="1"/>
          </p:cNvSpPr>
          <p:nvPr/>
        </p:nvSpPr>
        <p:spPr bwMode="auto">
          <a:xfrm>
            <a:off x="4859338" y="1989138"/>
            <a:ext cx="41052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Контактная информация:</a:t>
            </a:r>
            <a:endParaRPr lang="en-US" sz="2400">
              <a:solidFill>
                <a:schemeClr val="tx2"/>
              </a:solidFill>
            </a:endParaRPr>
          </a:p>
          <a:p>
            <a:pPr algn="l">
              <a:spcBef>
                <a:spcPct val="0"/>
              </a:spcBef>
              <a:buClrTx/>
              <a:buFontTx/>
              <a:buNone/>
            </a:pPr>
            <a:endParaRPr lang="en-US" sz="2400">
              <a:solidFill>
                <a:schemeClr val="tx2"/>
              </a:solidFill>
            </a:endParaRP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420088, г. Казань, 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ул. Ак. Губкина, 50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endParaRPr lang="ru-RU" sz="2400">
              <a:solidFill>
                <a:schemeClr val="tx2"/>
              </a:solidFill>
            </a:endParaRP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тел.   (843) 272-19-21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           272-99-49</a:t>
            </a:r>
          </a:p>
          <a:p>
            <a:pPr algn="l">
              <a:spcBef>
                <a:spcPct val="0"/>
              </a:spcBef>
              <a:buClrTx/>
              <a:buFontTx/>
              <a:buNone/>
            </a:pPr>
            <a:endParaRPr lang="ru-RU" sz="2400">
              <a:solidFill>
                <a:schemeClr val="tx2"/>
              </a:solidFill>
            </a:endParaRPr>
          </a:p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info</a:t>
            </a:r>
            <a:r>
              <a:rPr lang="en-US" sz="2400">
                <a:solidFill>
                  <a:schemeClr val="tx2"/>
                </a:solidFill>
              </a:rPr>
              <a:t>@cetrt.ru</a:t>
            </a:r>
            <a:endParaRPr lang="ru-RU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F650EB6-7712-4D30-AF59-6F5EA632E331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27649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FontTx/>
              <a:buNone/>
            </a:pPr>
            <a:fld id="{907CE4C1-83C2-4EFF-A8F3-3775EC84179A}" type="slidenum">
              <a:rPr lang="ru-RU" sz="1200" b="0"/>
              <a:pPr algn="r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ru-RU" sz="1200" b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8001000" cy="4267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0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Благодарю за внимание !</a:t>
            </a:r>
          </a:p>
        </p:txBody>
      </p:sp>
      <p:grpSp>
        <p:nvGrpSpPr>
          <p:cNvPr id="27651" name="Группа 10"/>
          <p:cNvGrpSpPr>
            <a:grpSpLocks noGrp="1"/>
          </p:cNvGrpSpPr>
          <p:nvPr>
            <p:ph type="title"/>
          </p:nvPr>
        </p:nvGrpSpPr>
        <p:grpSpPr bwMode="auto">
          <a:xfrm>
            <a:off x="395288" y="476250"/>
            <a:ext cx="1404937" cy="1035050"/>
            <a:chOff x="666750" y="4437112"/>
            <a:chExt cx="2479988" cy="1754138"/>
          </a:xfrm>
        </p:grpSpPr>
        <p:pic>
          <p:nvPicPr>
            <p:cNvPr id="27652" name="Picture 4" descr="E:\Новая папка\Картинки\флаг с гербом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750" y="4437112"/>
              <a:ext cx="2479988" cy="1754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53" name="Picture 10" descr="Файл:Coat of Arms of Tatarstan.sv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59632" y="4869160"/>
              <a:ext cx="1296144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331913" y="476250"/>
            <a:ext cx="78120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sz="2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>
                <a:solidFill>
                  <a:schemeClr val="tx2"/>
                </a:solidFill>
                <a:latin typeface="Arial" charset="0"/>
              </a:rPr>
            </a:br>
            <a:r>
              <a:rPr lang="ru-RU" sz="2200">
                <a:solidFill>
                  <a:schemeClr val="tx2"/>
                </a:solidFill>
              </a:rPr>
              <a:t>ГАУ «Центр энергосберегающих технологий </a:t>
            </a:r>
            <a:br>
              <a:rPr lang="ru-RU" sz="2200">
                <a:solidFill>
                  <a:schemeClr val="tx2"/>
                </a:solidFill>
              </a:rPr>
            </a:br>
            <a:r>
              <a:rPr lang="ru-RU" sz="2200">
                <a:solidFill>
                  <a:schemeClr val="tx2"/>
                </a:solidFill>
              </a:rPr>
              <a:t>Республики Татарстан при Кабинете Министров Республики Татарстан»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3042</TotalTime>
  <Words>201</Words>
  <Application>Microsoft Office PowerPoint</Application>
  <PresentationFormat>Экран (4:3)</PresentationFormat>
  <Paragraphs>97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Профиль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</dc:creator>
  <cp:lastModifiedBy>shaf</cp:lastModifiedBy>
  <cp:revision>188</cp:revision>
  <dcterms:created xsi:type="dcterms:W3CDTF">2012-11-20T20:29:10Z</dcterms:created>
  <dcterms:modified xsi:type="dcterms:W3CDTF">2016-10-26T13:06:10Z</dcterms:modified>
</cp:coreProperties>
</file>